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256" r:id="rId3"/>
    <p:sldId id="368" r:id="rId4"/>
    <p:sldId id="369" r:id="rId5"/>
    <p:sldId id="370" r:id="rId6"/>
    <p:sldId id="351" r:id="rId7"/>
    <p:sldId id="352" r:id="rId8"/>
    <p:sldId id="371" r:id="rId9"/>
    <p:sldId id="361" r:id="rId10"/>
    <p:sldId id="362" r:id="rId11"/>
    <p:sldId id="363" r:id="rId12"/>
    <p:sldId id="364" r:id="rId13"/>
    <p:sldId id="365" r:id="rId14"/>
    <p:sldId id="366" r:id="rId15"/>
    <p:sldId id="372" r:id="rId16"/>
    <p:sldId id="31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2EC8A6"/>
    <a:srgbClr val="4F81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7701D-347F-4A03-B841-CBBC6223127E}" v="131" dt="2022-02-22T15:23:15.880"/>
    <p1510:client id="{2232E3F1-032C-4D57-ABB2-511B956ABCDA}" v="2847" dt="2022-04-26T15:02:05.501"/>
    <p1510:client id="{4DB09618-160D-49A7-9ECF-876F57E33920}" v="29" dt="2022-03-08T12:46:09.088"/>
    <p1510:client id="{542D001A-A580-4603-A72A-479ACDB40F9C}" v="143" dt="2022-03-07T21:29:47.429"/>
    <p1510:client id="{544DBE6A-6C47-4C44-8539-9E468522CD10}" v="234" dt="2022-03-20T21:30:14.301"/>
    <p1510:client id="{86AC7681-498E-4719-8A0D-1E6C339F60A8}" v="781" dt="2021-12-20T16:40:58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6613" autoAdjust="0"/>
  </p:normalViewPr>
  <p:slideViewPr>
    <p:cSldViewPr>
      <p:cViewPr>
        <p:scale>
          <a:sx n="106" d="100"/>
          <a:sy n="106" d="100"/>
        </p:scale>
        <p:origin x="-176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34648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2930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2941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00637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439511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18869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76616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6665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995936" y="803027"/>
            <a:ext cx="4824536" cy="51090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6000" b="1" dirty="0" smtClean="0">
                <a:solidFill>
                  <a:schemeClr val="bg1"/>
                </a:solidFill>
              </a:rPr>
              <a:t>2do Foro de Salud Del Sur de la Provincia</a:t>
            </a:r>
          </a:p>
          <a:p>
            <a:pPr algn="ctr"/>
            <a:endParaRPr lang="es-AR" sz="6000" b="1" dirty="0">
              <a:solidFill>
                <a:schemeClr val="bg1"/>
              </a:solidFill>
            </a:endParaRPr>
          </a:p>
          <a:p>
            <a:pPr algn="ctr"/>
            <a:endParaRPr lang="es-AR" sz="6000" b="1" dirty="0">
              <a:solidFill>
                <a:schemeClr val="bg1"/>
              </a:solidFill>
            </a:endParaRPr>
          </a:p>
          <a:p>
            <a:pPr algn="ctr"/>
            <a:r>
              <a:rPr lang="es-AR" sz="3200" dirty="0" smtClean="0">
                <a:solidFill>
                  <a:schemeClr val="bg1"/>
                </a:solidFill>
              </a:rPr>
              <a:t>DESAFIOS POST PANDEMIA</a:t>
            </a:r>
            <a:endParaRPr lang="es-AR" sz="3200" dirty="0">
              <a:solidFill>
                <a:schemeClr val="bg1"/>
              </a:solidFill>
            </a:endParaRPr>
          </a:p>
        </p:txBody>
      </p:sp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3DBC69F5-88EE-485E-AFCA-EA84AD1AB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61" y="2627789"/>
            <a:ext cx="2743200" cy="14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08752"/>
            <a:ext cx="8686800" cy="5157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944" y="1034784"/>
            <a:ext cx="8208480" cy="54476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AR" dirty="0">
                <a:ea typeface="+mn-lt"/>
                <a:cs typeface="+mn-lt"/>
              </a:rPr>
              <a:t>                                       </a:t>
            </a:r>
            <a:r>
              <a:rPr lang="es-AR" sz="2000" dirty="0">
                <a:ea typeface="+mn-lt"/>
                <a:cs typeface="+mn-lt"/>
              </a:rPr>
              <a:t>                         FEM      MAS      TOTAL      FEM       MAS</a:t>
            </a:r>
            <a:endParaRPr lang="es-ES" sz="2000">
              <a:ea typeface="+mn-lt"/>
              <a:cs typeface="+mn-lt"/>
            </a:endParaRPr>
          </a:p>
          <a:p>
            <a:pPr algn="just"/>
            <a:endParaRPr lang="es-AR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HEMATOLOGIA CLINICA                   38         18          56            68%        32%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HEMATOLOGIA Y HEMOT.                1           3            4               25%       75%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HEMODIN., ANGIO. Y CARD.           1            5            6              17%        83%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HEMOTERAPIA E INMUNOHEM.    1            2            3               33%       67%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INFECTOLOGIA                                   68         46          114          60%        40%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INFECTOLOGIA PEDIATRICA             10         5            15             67%        33%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LABORATORIO CLINICO                     1           1            2               50%        50%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 GRAL DE CABECERA                 344       190       534           64%        36%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DE EMERGENCIAS          37          86         123           30%        70%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DE EMERG. PEDIAT.       46          11          57             81%        19%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DEL DEPORTE                  6            27          33            18%         82%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DEL TRABAJO                   169       225        394          43%        57%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INTERNA                           372       276        648          57%        43%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LEGAL                                129       135        264          49%        51%</a:t>
            </a:r>
            <a:endParaRPr lang="es-AR" dirty="0">
              <a:ea typeface="+mn-lt"/>
              <a:cs typeface="+mn-lt"/>
            </a:endParaRPr>
          </a:p>
          <a:p>
            <a:pPr algn="just"/>
            <a:endParaRPr lang="es-AR" sz="20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532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7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08752"/>
            <a:ext cx="8686800" cy="5157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944" y="1034784"/>
            <a:ext cx="8208480" cy="54476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AR" dirty="0">
                <a:ea typeface="+mn-lt"/>
                <a:cs typeface="+mn-lt"/>
              </a:rPr>
              <a:t>                                       </a:t>
            </a:r>
            <a:r>
              <a:rPr lang="es-AR" sz="2000" dirty="0">
                <a:ea typeface="+mn-lt"/>
                <a:cs typeface="+mn-lt"/>
              </a:rPr>
              <a:t>                         FEM      MAS      TOTAL      FEM       MAS</a:t>
            </a:r>
            <a:endParaRPr lang="es-ES" sz="2000">
              <a:ea typeface="+mn-lt"/>
              <a:cs typeface="+mn-lt"/>
            </a:endParaRPr>
          </a:p>
          <a:p>
            <a:pPr algn="just"/>
            <a:endParaRPr lang="es-AR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NUCLEAR                        2           10          12             17%       83%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PALIATIVA                       19          9           28             68%       32%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PREH. Y RESCATE          18          34         52              35%       65%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MEDICINA TRANSFUSIONAL          37          39         76              49%       51%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MICROBIOLOGIA CLINICA               15          1           16              94%       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NEFROLOGIA PEDIATRICA               15          1           16              94%       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NEFROLOGIA Y MEDIO INTERNO   85          71         156           54%       46%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NEONATOLOGIA                                198       47         245            81%       19%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NEUMONOLOGIA                              46         36         82              56%       44%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NEUMONOLOGIA PEDIATRICA        18         3           21              86%       14%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NEUROCIRUGIA                                 9            54        63              14%       86%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NEUROLOGIA                                     74          50        124            60%       40%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NEUROLOGIA PEDIATRICA               10          11        21              48%       52%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NUTRICION MEDICA                          35         16        51              69%       31%</a:t>
            </a:r>
            <a:endParaRPr lang="es-AR" dirty="0">
              <a:ea typeface="+mn-lt"/>
              <a:cs typeface="+mn-lt"/>
            </a:endParaRPr>
          </a:p>
          <a:p>
            <a:pPr algn="just"/>
            <a:endParaRPr lang="es-AR" sz="20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9901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7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08752"/>
            <a:ext cx="8686800" cy="5157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944" y="1034784"/>
            <a:ext cx="8208480" cy="513986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AR" dirty="0">
                <a:ea typeface="+mn-lt"/>
                <a:cs typeface="+mn-lt"/>
              </a:rPr>
              <a:t>                                       </a:t>
            </a:r>
            <a:r>
              <a:rPr lang="es-AR" sz="2000" dirty="0">
                <a:ea typeface="+mn-lt"/>
                <a:cs typeface="+mn-lt"/>
              </a:rPr>
              <a:t>                         FEM      MAS      TOTAL      FEM       MAS</a:t>
            </a:r>
            <a:endParaRPr lang="es-ES" sz="2000">
              <a:ea typeface="+mn-lt"/>
              <a:cs typeface="+mn-lt"/>
            </a:endParaRPr>
          </a:p>
          <a:p>
            <a:pPr algn="just"/>
            <a:endParaRPr lang="es-AR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OBSTETRICIA                                     49         70           119           41%      59%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OFTALMOLOGIA                               238       229         467           51%      49%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ONCOHEMATOLOGIA PEDIA.         9            2             11             82%      18%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ONCOLOGIA CLINICA                      66          62           128           52%      48%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OTORRINOLARINGOLOGIA             70         101         171           41%      59%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PEDIATRIA                                         758       244          1002        76%      24%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PSIQUIATRIA                                     253        219         472          54%      46%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PSIQUIATRIA INFANTO JUVENIL    31           8             39            79%      21%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RADIO. Y DIAG. POR IMAG.           148        163          311          48%      52%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RADIOTERAPIA ONCOLOGICA        15         13            28            54%       46%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REHABILITACION MEDICA              44          17            61            72%      28%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REUMATOLOGIA                              42          24            66            64%      36%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SALUD PUBLICA                               27          13            40            68%      33%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TERAPIA INTENSIVA                        89          108          197          45%      55%</a:t>
            </a:r>
            <a:endParaRPr lang="es-AR" dirty="0">
              <a:ea typeface="+mn-lt"/>
              <a:cs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066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7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08752"/>
            <a:ext cx="8686800" cy="5157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944" y="1034784"/>
            <a:ext cx="8208480" cy="236988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AR" dirty="0">
                <a:ea typeface="+mn-lt"/>
                <a:cs typeface="+mn-lt"/>
              </a:rPr>
              <a:t>                                       </a:t>
            </a:r>
            <a:r>
              <a:rPr lang="es-AR" sz="2000" dirty="0">
                <a:ea typeface="+mn-lt"/>
                <a:cs typeface="+mn-lt"/>
              </a:rPr>
              <a:t>                         FEM      MAS      TOTAL      FEM       MAS</a:t>
            </a:r>
            <a:endParaRPr lang="es-ES" sz="2000">
              <a:ea typeface="+mn-lt"/>
              <a:cs typeface="+mn-lt"/>
            </a:endParaRPr>
          </a:p>
          <a:p>
            <a:pPr algn="just"/>
            <a:endParaRPr lang="es-AR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TERAPIA INTENSIVA PEDIATRICA   11         11           22            50%       50% </a:t>
            </a:r>
            <a:endParaRPr lang="es-AR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TOCOGINECOLOGIA                         522       245        767          68%        32%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TOXICOLOGIA CLINICA                     20         11          31            65%        35%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UROLOGIA                                          8           127       135           6%          94%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b="1" dirty="0">
                <a:ea typeface="+mn-lt"/>
                <a:cs typeface="+mn-lt"/>
              </a:rPr>
              <a:t>TOTAL                                                  5585    5261     10846      51%        49%</a:t>
            </a:r>
            <a:endParaRPr lang="es-AR" b="1" dirty="0">
              <a:ea typeface="+mn-lt"/>
              <a:cs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400" dirty="0">
              <a:cs typeface="Calibri"/>
            </a:endParaRPr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xmlns="" id="{277E0E6A-CB80-325B-7B47-8CA5C2DA7D5E}"/>
              </a:ext>
            </a:extLst>
          </p:cNvPr>
          <p:cNvSpPr txBox="1"/>
          <p:nvPr/>
        </p:nvSpPr>
        <p:spPr>
          <a:xfrm>
            <a:off x="206944" y="4103784"/>
            <a:ext cx="8064480" cy="221599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s-AR" sz="3200" b="1" dirty="0">
                <a:ea typeface="+mn-lt"/>
                <a:cs typeface="+mn-lt"/>
              </a:rPr>
              <a:t>CANTIDAD DE MATRICULADOS</a:t>
            </a:r>
            <a:endParaRPr lang="es-ES" sz="2400" dirty="0">
              <a:cs typeface="Calibri"/>
            </a:endParaRPr>
          </a:p>
          <a:p>
            <a:pPr algn="ctr"/>
            <a:r>
              <a:rPr lang="es-AR" sz="3200" dirty="0">
                <a:ea typeface="+mn-lt"/>
                <a:cs typeface="+mn-lt"/>
              </a:rPr>
              <a:t>FEM    9752    55%</a:t>
            </a:r>
            <a:endParaRPr lang="es-AR" sz="2400" dirty="0"/>
          </a:p>
          <a:p>
            <a:pPr algn="ctr"/>
            <a:r>
              <a:rPr lang="es-AR" sz="3200" dirty="0">
                <a:cs typeface="Calibri"/>
              </a:rPr>
              <a:t>MAS   </a:t>
            </a:r>
            <a:r>
              <a:rPr lang="es-AR" sz="3200" dirty="0">
                <a:ea typeface="+mn-lt"/>
                <a:cs typeface="+mn-lt"/>
              </a:rPr>
              <a:t> 7942 </a:t>
            </a:r>
            <a:r>
              <a:rPr lang="es-AR" sz="3200" dirty="0">
                <a:cs typeface="Calibri"/>
              </a:rPr>
              <a:t>   45%</a:t>
            </a:r>
            <a:endParaRPr lang="es-AR" sz="2400" dirty="0"/>
          </a:p>
          <a:p>
            <a:pPr algn="just"/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9181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37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42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707904" y="332656"/>
            <a:ext cx="5040560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3600" dirty="0" smtClean="0">
                <a:solidFill>
                  <a:schemeClr val="bg1"/>
                </a:solidFill>
              </a:rPr>
              <a:t>DESAFIOS POSTPANDEMIA</a:t>
            </a:r>
          </a:p>
          <a:p>
            <a:pPr marL="571500" indent="-571500">
              <a:buFont typeface="Arial" pitchFamily="34" charset="0"/>
              <a:buChar char="•"/>
            </a:pPr>
            <a:endParaRPr lang="es-AR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bg1"/>
                </a:solidFill>
              </a:rPr>
              <a:t>Adecuación tecnológica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Consejo Médico Digital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Cambio del sistema operativo del CMPC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FD 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SDCD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EVA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RE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APP</a:t>
            </a:r>
          </a:p>
          <a:p>
            <a:pPr marL="571500" indent="-571500">
              <a:buFont typeface="Arial" pitchFamily="34" charset="0"/>
              <a:buChar char="•"/>
            </a:pPr>
            <a:endParaRPr lang="es-AR" sz="3600" dirty="0">
              <a:solidFill>
                <a:schemeClr val="bg1"/>
              </a:solidFill>
            </a:endParaRPr>
          </a:p>
        </p:txBody>
      </p:sp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3DBC69F5-88EE-485E-AFCA-EA84AD1AB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61" y="2627789"/>
            <a:ext cx="2743200" cy="14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01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779912" y="5877272"/>
            <a:ext cx="482453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4000" b="1" dirty="0">
                <a:solidFill>
                  <a:schemeClr val="bg1"/>
                </a:solidFill>
              </a:rPr>
              <a:t>MUCHAS GRACIAS!!!</a:t>
            </a:r>
            <a:endParaRPr lang="es-AR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TRABAJOS\CLIENTES\CMPC\@WEB CMPC\LogoCMPC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50" y="2541937"/>
            <a:ext cx="2574729" cy="177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31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707904" y="980728"/>
            <a:ext cx="5040560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3600" dirty="0" smtClean="0">
                <a:solidFill>
                  <a:schemeClr val="bg1"/>
                </a:solidFill>
              </a:rPr>
              <a:t>DESAFIOS POSTPANDEMIA</a:t>
            </a:r>
          </a:p>
          <a:p>
            <a:pPr algn="ctr"/>
            <a:endParaRPr lang="es-AR" sz="3600" dirty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err="1" smtClean="0">
                <a:solidFill>
                  <a:schemeClr val="bg1"/>
                </a:solidFill>
              </a:rPr>
              <a:t>Telemedicna</a:t>
            </a:r>
            <a:endParaRPr lang="es-AR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bg1"/>
                </a:solidFill>
              </a:rPr>
              <a:t>Formación de recursos humanos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bg1"/>
                </a:solidFill>
              </a:rPr>
              <a:t>Feminización de la matrícula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bg1"/>
                </a:solidFill>
              </a:rPr>
              <a:t>Adecuación tecnológica</a:t>
            </a:r>
            <a:endParaRPr lang="es-AR" sz="3600" dirty="0">
              <a:solidFill>
                <a:schemeClr val="bg1"/>
              </a:solidFill>
            </a:endParaRPr>
          </a:p>
        </p:txBody>
      </p:sp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3DBC69F5-88EE-485E-AFCA-EA84AD1AB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61" y="2627789"/>
            <a:ext cx="2743200" cy="14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22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707904" y="980728"/>
            <a:ext cx="5040560" cy="609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3600" dirty="0" smtClean="0">
                <a:solidFill>
                  <a:schemeClr val="bg1"/>
                </a:solidFill>
              </a:rPr>
              <a:t>DESAFIOS POSTPANDEMIA</a:t>
            </a:r>
          </a:p>
          <a:p>
            <a:pPr algn="ctr"/>
            <a:endParaRPr lang="es-AR" sz="3600" dirty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bg1"/>
                </a:solidFill>
              </a:rPr>
              <a:t>Telemedicina</a:t>
            </a:r>
          </a:p>
          <a:p>
            <a:endParaRPr lang="es-AR" sz="3600" dirty="0" smtClean="0">
              <a:solidFill>
                <a:schemeClr val="bg1"/>
              </a:solidFill>
            </a:endParaRPr>
          </a:p>
          <a:p>
            <a:r>
              <a:rPr lang="es-AR" sz="3600" dirty="0" err="1" smtClean="0">
                <a:solidFill>
                  <a:schemeClr val="bg1"/>
                </a:solidFill>
              </a:rPr>
              <a:t>Teleconsulta</a:t>
            </a:r>
            <a:endParaRPr lang="es-AR" sz="3600" dirty="0" smtClean="0">
              <a:solidFill>
                <a:schemeClr val="bg1"/>
              </a:solidFill>
            </a:endParaRPr>
          </a:p>
          <a:p>
            <a:r>
              <a:rPr lang="es-AR" sz="3600" dirty="0" smtClean="0">
                <a:solidFill>
                  <a:schemeClr val="bg1"/>
                </a:solidFill>
              </a:rPr>
              <a:t>Firma Digital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Sello de Competencia Digital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Receta Electrónica.</a:t>
            </a:r>
            <a:endParaRPr lang="es-AR" sz="3600" dirty="0" smtClean="0">
              <a:solidFill>
                <a:schemeClr val="bg1"/>
              </a:solidFill>
            </a:endParaRPr>
          </a:p>
          <a:p>
            <a:endParaRPr lang="es-AR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es-AR" sz="3600" dirty="0" smtClean="0">
              <a:solidFill>
                <a:schemeClr val="bg1"/>
              </a:solidFill>
            </a:endParaRPr>
          </a:p>
        </p:txBody>
      </p:sp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3DBC69F5-88EE-485E-AFCA-EA84AD1AB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61" y="2627789"/>
            <a:ext cx="2743200" cy="14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6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692878" y="548680"/>
            <a:ext cx="5040560" cy="77559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3600" dirty="0" smtClean="0">
                <a:solidFill>
                  <a:schemeClr val="bg1"/>
                </a:solidFill>
              </a:rPr>
              <a:t>DESAFIOS POSTPANDEMIA</a:t>
            </a:r>
          </a:p>
          <a:p>
            <a:pPr algn="ctr"/>
            <a:endParaRPr lang="es-AR" sz="3600" dirty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bg1"/>
                </a:solidFill>
              </a:rPr>
              <a:t>Formación de recursos humanos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Entornos Virtuales de Aprendizaje (aula virtual)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Guías Clínicas</a:t>
            </a:r>
          </a:p>
          <a:p>
            <a:r>
              <a:rPr lang="es-AR" sz="3600" dirty="0" smtClean="0">
                <a:solidFill>
                  <a:schemeClr val="bg1"/>
                </a:solidFill>
              </a:rPr>
              <a:t>Protocolos Oncológicos</a:t>
            </a:r>
          </a:p>
          <a:p>
            <a:r>
              <a:rPr lang="es-AR" sz="3600" dirty="0" err="1" smtClean="0">
                <a:solidFill>
                  <a:schemeClr val="bg1"/>
                </a:solidFill>
              </a:rPr>
              <a:t>Sipares</a:t>
            </a:r>
            <a:endParaRPr lang="es-AR" sz="3600" dirty="0" smtClean="0">
              <a:solidFill>
                <a:schemeClr val="bg1"/>
              </a:solidFill>
            </a:endParaRPr>
          </a:p>
          <a:p>
            <a:r>
              <a:rPr lang="es-AR" sz="3600" dirty="0" smtClean="0">
                <a:solidFill>
                  <a:schemeClr val="bg1"/>
                </a:solidFill>
              </a:rPr>
              <a:t>Congreso de Especialidades</a:t>
            </a:r>
          </a:p>
          <a:p>
            <a:endParaRPr lang="es-AR" sz="3600" dirty="0" smtClean="0">
              <a:solidFill>
                <a:schemeClr val="bg1"/>
              </a:solidFill>
            </a:endParaRPr>
          </a:p>
          <a:p>
            <a:endParaRPr lang="es-AR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es-AR" sz="3600" dirty="0" smtClean="0">
              <a:solidFill>
                <a:schemeClr val="bg1"/>
              </a:solidFill>
            </a:endParaRPr>
          </a:p>
        </p:txBody>
      </p:sp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3DBC69F5-88EE-485E-AFCA-EA84AD1AB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61" y="2627789"/>
            <a:ext cx="2743200" cy="14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96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196752"/>
            <a:ext cx="8686800" cy="4536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1" name="TextBox 24"/>
          <p:cNvSpPr txBox="1"/>
          <p:nvPr/>
        </p:nvSpPr>
        <p:spPr>
          <a:xfrm>
            <a:off x="17888" y="1466904"/>
            <a:ext cx="8658536" cy="203132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s-AR" sz="6600" b="1" dirty="0">
                <a:ea typeface="+mn-lt"/>
                <a:cs typeface="+mn-lt"/>
              </a:rPr>
              <a:t>Cursos Actuales</a:t>
            </a:r>
            <a:endParaRPr lang="es-ES" sz="6600" dirty="0">
              <a:ea typeface="+mn-lt"/>
              <a:cs typeface="+mn-lt"/>
            </a:endParaRPr>
          </a:p>
          <a:p>
            <a:pPr algn="ctr"/>
            <a:r>
              <a:rPr lang="es-AR" sz="6600" b="1" dirty="0">
                <a:ea typeface="+mn-lt"/>
                <a:cs typeface="+mn-lt"/>
              </a:rPr>
              <a:t>dictados por el CMPC</a:t>
            </a:r>
            <a:endParaRPr lang="es-ES" sz="6600" dirty="0">
              <a:cs typeface="Calibri"/>
            </a:endParaRP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xmlns="" id="{91D7D433-09E4-9B89-1BF6-7D9F730728B7}"/>
              </a:ext>
            </a:extLst>
          </p:cNvPr>
          <p:cNvSpPr txBox="1"/>
          <p:nvPr/>
        </p:nvSpPr>
        <p:spPr>
          <a:xfrm>
            <a:off x="17888" y="3914904"/>
            <a:ext cx="8658536" cy="12926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457200" indent="-457200" algn="ctr">
              <a:buFont typeface="Arial"/>
              <a:buChar char="•"/>
            </a:pPr>
            <a:r>
              <a:rPr lang="es-AR" sz="2800" b="1" dirty="0">
                <a:ea typeface="+mn-lt"/>
                <a:cs typeface="+mn-lt"/>
              </a:rPr>
              <a:t>CURSOS DE ACTUALIZACIÓN</a:t>
            </a:r>
            <a:endParaRPr lang="es-ES" sz="1400" dirty="0">
              <a:ea typeface="+mn-lt"/>
              <a:cs typeface="+mn-lt"/>
            </a:endParaRPr>
          </a:p>
          <a:p>
            <a:pPr marL="457200" indent="-457200" algn="ctr">
              <a:buFont typeface="Arial"/>
              <a:buChar char="•"/>
            </a:pPr>
            <a:r>
              <a:rPr lang="es-AR" sz="2800" b="1" dirty="0">
                <a:ea typeface="+mn-lt"/>
                <a:cs typeface="+mn-lt"/>
              </a:rPr>
              <a:t>ACTUALIZACIÓN CON VALIDEZ PARA RECERTIFICAR</a:t>
            </a:r>
          </a:p>
          <a:p>
            <a:pPr marL="457200" indent="-457200" algn="ctr">
              <a:buFont typeface="Arial"/>
              <a:buChar char="•"/>
            </a:pPr>
            <a:r>
              <a:rPr lang="es-AR" sz="2800" b="1" dirty="0">
                <a:cs typeface="Calibri"/>
              </a:rPr>
              <a:t>FORMACIÓN</a:t>
            </a:r>
          </a:p>
        </p:txBody>
      </p:sp>
    </p:spTree>
    <p:extLst>
      <p:ext uri="{BB962C8B-B14F-4D97-AF65-F5344CB8AC3E}">
        <p14:creationId xmlns:p14="http://schemas.microsoft.com/office/powerpoint/2010/main" val="4036756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196752"/>
            <a:ext cx="8686800" cy="4536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944" y="1484784"/>
            <a:ext cx="3582480" cy="424731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ADOLESCENCIA</a:t>
            </a:r>
            <a:endParaRPr lang="es-ES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AUDITORIA MEDICA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CARDIOLOGÍA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GASTROENTEROLOGÍA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GERIATRÍA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DE EMERGENCIAS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MED. DE EMERG. PEDIÁTRICAS</a:t>
            </a:r>
            <a:endParaRPr lang="es-ES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DEL DEPORTE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DEL TRABAJO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GENERALISTA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INTERNA</a:t>
            </a:r>
            <a:endParaRPr lang="es-AR" sz="1600" dirty="0">
              <a:ea typeface="+mn-lt"/>
              <a:cs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LEGAL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MEDICINA PRE HOSPITALARIA</a:t>
            </a:r>
            <a:endParaRPr lang="es-AR" sz="16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600" dirty="0">
              <a:cs typeface="Calibri"/>
            </a:endParaRPr>
          </a:p>
        </p:txBody>
      </p:sp>
      <p:sp>
        <p:nvSpPr>
          <p:cNvPr id="8" name="TextBox 24">
            <a:extLst>
              <a:ext uri="{FF2B5EF4-FFF2-40B4-BE49-F238E27FC236}">
                <a16:creationId xmlns:a16="http://schemas.microsoft.com/office/drawing/2014/main" xmlns="" id="{35D827F2-2C30-4C00-8271-4190AD1A68BE}"/>
              </a:ext>
            </a:extLst>
          </p:cNvPr>
          <p:cNvSpPr txBox="1"/>
          <p:nvPr/>
        </p:nvSpPr>
        <p:spPr>
          <a:xfrm>
            <a:off x="4274344" y="1484184"/>
            <a:ext cx="4068480" cy="43268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NEFROLOGÍA</a:t>
            </a:r>
            <a:endParaRPr lang="es-AR" sz="1600" dirty="0">
              <a:ea typeface="+mn-lt"/>
              <a:cs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NEONATOLOGÍA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NEUMONOLOGÍA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NUTRICIÓN MÉDICA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ONCOLOGÍA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PEDIATRÍA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PSIQUIATRÍA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PSIQUIATRÍA INAFNTO JUVENIL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TERAPIA INTENSIVA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TOCOGINECOLOGIA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TOXICOLOGÍA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000" dirty="0">
                <a:ea typeface="+mn-lt"/>
                <a:cs typeface="+mn-lt"/>
              </a:rPr>
              <a:t>VALORACIÓN DEL DAÑO CORPORAL Y PERITAJE MÉDICO</a:t>
            </a:r>
            <a:endParaRPr lang="es-AR" sz="16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AR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5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7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77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23"/>
          <p:cNvSpPr txBox="1"/>
          <p:nvPr/>
        </p:nvSpPr>
        <p:spPr>
          <a:xfrm>
            <a:off x="323528" y="-2722"/>
            <a:ext cx="2981375" cy="6860722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721805" y="1484784"/>
            <a:ext cx="5040560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AR" sz="3600" dirty="0" smtClean="0">
                <a:solidFill>
                  <a:schemeClr val="bg1"/>
                </a:solidFill>
              </a:rPr>
              <a:t>DESAFIOS POSTPANDEMIA</a:t>
            </a:r>
          </a:p>
          <a:p>
            <a:pPr algn="ctr"/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 smtClean="0">
                <a:solidFill>
                  <a:schemeClr val="bg1"/>
                </a:solidFill>
              </a:rPr>
              <a:t>Feminización de la matrícula</a:t>
            </a:r>
            <a:endParaRPr lang="es-AR" sz="3600" dirty="0">
              <a:solidFill>
                <a:schemeClr val="bg1"/>
              </a:solidFill>
            </a:endParaRPr>
          </a:p>
        </p:txBody>
      </p:sp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3DBC69F5-88EE-485E-AFCA-EA84AD1AB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61" y="2627789"/>
            <a:ext cx="2743200" cy="14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28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08752"/>
            <a:ext cx="8686800" cy="5157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944" y="1034784"/>
            <a:ext cx="8208480" cy="513986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AR" dirty="0">
                <a:ea typeface="+mn-lt"/>
                <a:cs typeface="+mn-lt"/>
              </a:rPr>
              <a:t>                                       </a:t>
            </a:r>
            <a:r>
              <a:rPr lang="es-AR" sz="2000" dirty="0">
                <a:ea typeface="+mn-lt"/>
                <a:cs typeface="+mn-lt"/>
              </a:rPr>
              <a:t>                         FEM      MAS      TOTAL      FEM       MAS</a:t>
            </a:r>
            <a:endParaRPr lang="es-ES" sz="2000">
              <a:ea typeface="+mn-lt"/>
              <a:cs typeface="+mn-lt"/>
            </a:endParaRPr>
          </a:p>
          <a:p>
            <a:pPr algn="just"/>
            <a:endParaRPr lang="es-AR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ALERGIA E INMUNOLOGIA             67          21          88             76%       24% </a:t>
            </a:r>
            <a:endParaRPr lang="es-ES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ANATOMIA PATOLOGICA                97          29          126           77%       23% </a:t>
            </a:r>
            <a:endParaRPr lang="es-ES" sz="16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ANESTESIOLOGIA                            111         220       331            34%      66% </a:t>
            </a:r>
            <a:endParaRPr lang="es-ES" sz="16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AUDITORIA MEDICA                       110         34          144           76%       24% </a:t>
            </a:r>
            <a:endParaRPr lang="es-ES" sz="16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CARDIOLOGIA                                  189        419         608           31%      69% </a:t>
            </a:r>
            <a:endParaRPr lang="es-ES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CARDIOLOGIA PEDIATRICA            14          17           31             45%       55% </a:t>
            </a:r>
            <a:endParaRPr lang="es-ES" sz="16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CIRUGIA DE CABEZA Y CUELLO     6             24           30             20%       80% </a:t>
            </a:r>
            <a:endParaRPr lang="es-ES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CIRUGIA GENERAL                          91           519        610            15%      85% </a:t>
            </a:r>
            <a:endParaRPr lang="es-ES" sz="16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CIRUGIA PEDIATRICA                      14          32           46              30%      70% </a:t>
            </a:r>
            <a:endParaRPr lang="es-ES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CIRUGIA PLASTICA                          14          105         119            12%      88% </a:t>
            </a:r>
            <a:endParaRPr lang="es-ES" sz="16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CIRUGIA TORACICA                         1            39           40              3%         98% </a:t>
            </a:r>
          </a:p>
          <a:p>
            <a:pPr algn="just"/>
            <a:r>
              <a:rPr lang="es-AR" sz="2000" dirty="0">
                <a:ea typeface="+mn-lt"/>
                <a:cs typeface="+mn-lt"/>
              </a:rPr>
              <a:t>CIRUGIA TRAUMA. Y ORT.             48          406         454            11%       89% </a:t>
            </a:r>
          </a:p>
          <a:p>
            <a:pPr algn="just"/>
            <a:r>
              <a:rPr lang="es-AR" sz="2000" dirty="0">
                <a:ea typeface="+mn-lt"/>
                <a:cs typeface="+mn-lt"/>
              </a:rPr>
              <a:t>CIRUGIA VASCULAR PERIFERICA   6            35           41              15%       85% </a:t>
            </a:r>
          </a:p>
          <a:p>
            <a:pPr algn="just"/>
            <a:r>
              <a:rPr lang="es-AR" sz="2000" dirty="0">
                <a:ea typeface="+mn-lt"/>
                <a:cs typeface="+mn-lt"/>
              </a:rPr>
              <a:t>CITOLOGIA EXFOLIATIVA                21          10           31              68%       32%</a:t>
            </a:r>
            <a:endParaRPr lang="es-AR" sz="20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1612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7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"/>
          <p:cNvSpPr txBox="1"/>
          <p:nvPr/>
        </p:nvSpPr>
        <p:spPr>
          <a:xfrm>
            <a:off x="0" y="611977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0" y="5733256"/>
            <a:ext cx="8686800" cy="584775"/>
          </a:xfrm>
          <a:prstGeom prst="rect">
            <a:avLst/>
          </a:prstGeom>
          <a:solidFill>
            <a:srgbClr val="333333"/>
          </a:solidFill>
        </p:spPr>
        <p:txBody>
          <a:bodyPr wrap="square" lIns="0" tIns="0" rIns="0" bIns="0" rtlCol="0">
            <a:spAutoFit/>
          </a:bodyPr>
          <a:lstStyle/>
          <a:p>
            <a:pPr algn="l" defTabSz="914400">
              <a:buNone/>
            </a:pPr>
            <a:endParaRPr lang="es-ES" sz="3800" b="1" i="0" dirty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08752"/>
            <a:ext cx="8686800" cy="5157504"/>
          </a:xfrm>
          <a:prstGeom prst="rect">
            <a:avLst/>
          </a:prstGeom>
          <a:solidFill>
            <a:srgbClr val="2EC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944" y="1034784"/>
            <a:ext cx="8208480" cy="513986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AR" dirty="0">
                <a:ea typeface="+mn-lt"/>
                <a:cs typeface="+mn-lt"/>
              </a:rPr>
              <a:t>                                       </a:t>
            </a:r>
            <a:r>
              <a:rPr lang="es-AR" sz="2000" dirty="0">
                <a:ea typeface="+mn-lt"/>
                <a:cs typeface="+mn-lt"/>
              </a:rPr>
              <a:t>                         FEM      MAS      TOTAL      FEM       MAS</a:t>
            </a:r>
            <a:endParaRPr lang="es-ES" sz="2000">
              <a:ea typeface="+mn-lt"/>
              <a:cs typeface="+mn-lt"/>
            </a:endParaRPr>
          </a:p>
          <a:p>
            <a:pPr algn="just"/>
            <a:endParaRPr lang="es-AR" sz="2000" dirty="0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DERMATOLOGIA                              206        38          244           84%       16%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DIABETOLOGIA                                26           3            29             90%       10%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DIAG. POR IMAGENES PED.           5             7            12             42%       58%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ECOGRAFIA GENERAL                     1             1            2               50%       50%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ENDOCRINOLOGIA                          102         19         121           84%       16%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ENDO. GINECOLOGICA                   1              0           1               100%      0%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ENDOCRINOLOGIA PEDIATRICA    11            0           11            100%       0%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FARMACOLOGIA CLINICA                1             5           6               17%        83%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FLEBOLOGIA Y LINFOLOGIA            9            32          41             22%        78%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GASTROENTEROLOGIA                    75          49          124          60%         40%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GASTROENTEROLOGIA PEDIAT.      12          4            16            75%         25%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GENETICA MEDICA                           10          1            11            91%          9%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GERIATRIA                                          65          46          111          59%         41% </a:t>
            </a:r>
            <a:endParaRPr lang="es-AR">
              <a:ea typeface="+mn-lt"/>
              <a:cs typeface="+mn-lt"/>
            </a:endParaRPr>
          </a:p>
          <a:p>
            <a:pPr algn="just"/>
            <a:r>
              <a:rPr lang="es-AR" sz="2000" dirty="0">
                <a:ea typeface="+mn-lt"/>
                <a:cs typeface="+mn-lt"/>
              </a:rPr>
              <a:t>GINECOLOGIA                                    68          67          135          50%         50%</a:t>
            </a:r>
            <a:endParaRPr lang="es-AR" dirty="0">
              <a:ea typeface="+mn-lt"/>
              <a:cs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4474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87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5" grpId="0" build="p"/>
    </p:bldLst>
  </p:timing>
</p:sld>
</file>

<file path=ppt/theme/theme1.xml><?xml version="1.0" encoding="utf-8"?>
<a:theme xmlns:a="http://schemas.openxmlformats.org/drawingml/2006/main" name="Terberg_TitleMo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CFF468-0091-4D9C-8AAE-6B71FFFD25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Terberg_TitleMoves</Template>
  <TotalTime>1730</TotalTime>
  <Words>158</Words>
  <Application>Microsoft Office PowerPoint</Application>
  <PresentationFormat>Presentación en pantalla (4:3)</PresentationFormat>
  <Paragraphs>162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Terberg_TitleMoves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HotSpot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JUNTA</cp:lastModifiedBy>
  <cp:revision>729</cp:revision>
  <dcterms:created xsi:type="dcterms:W3CDTF">2019-01-31T13:43:34Z</dcterms:created>
  <dcterms:modified xsi:type="dcterms:W3CDTF">2022-04-28T16:35:50Z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TC018814149991</vt:lpwstr>
  </property>
</Properties>
</file>